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258" r:id="rId4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e746ddc-c917-4986-9ede-d74264528e9f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9"/>
        <p:guide pos="386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69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6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tags" Target="../tags/tag6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tags" Target="../tags/tag6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6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56537" y="935395"/>
            <a:ext cx="9960610" cy="1106805"/>
          </a:xfrm>
          <a:prstGeom prst="rect">
            <a:avLst/>
          </a:prstGeom>
          <a:noFill/>
          <a:ln w="12700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汉仪魏碑简" panose="02010600000101010101" charset="-128"/>
              </a:rPr>
              <a:t>5.1.3 </a:t>
            </a:r>
            <a:r>
              <a:rPr lang="zh-CN" altLang="en-US" sz="66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汉仪魏碑简" panose="02010600000101010101" charset="-128"/>
              </a:rPr>
              <a:t>金属的冶炼</a:t>
            </a:r>
            <a:endParaRPr lang="zh-CN" altLang="en-US" sz="66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汉仪魏碑简" panose="02010600000101010101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41908" y="2262336"/>
            <a:ext cx="2590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讲授：</a:t>
            </a:r>
            <a:r>
              <a:rPr lang="zh-CN" altLang="en-US" sz="24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周云龙</a:t>
            </a:r>
            <a:endParaRPr lang="zh-CN" altLang="en-US" sz="24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74990" y="2722731"/>
            <a:ext cx="184150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2023</a:t>
            </a:r>
            <a:r>
              <a:rPr lang="zh-CN" altLang="en-US" sz="24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年</a:t>
            </a:r>
            <a:r>
              <a:rPr lang="en-US" altLang="zh-CN" sz="24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月</a:t>
            </a:r>
            <a:endParaRPr lang="en-US" altLang="zh-CN" sz="24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2"/>
            </p:custDataLst>
          </p:nvPr>
        </p:nvSpPr>
        <p:spPr>
          <a:xfrm>
            <a:off x="4188017" y="3184813"/>
            <a:ext cx="3816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上海存志高级中学</a:t>
            </a:r>
            <a:endParaRPr lang="zh-CN" altLang="en-US" sz="28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479040"/>
            <a:ext cx="12191365" cy="2212975"/>
          </a:xfrm>
          <a:prstGeom prst="rect">
            <a:avLst/>
          </a:prstGeom>
          <a:solidFill>
            <a:srgbClr val="0E2F5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0" y="1270"/>
            <a:ext cx="12190730" cy="170815"/>
          </a:xfrm>
          <a:prstGeom prst="rect">
            <a:avLst/>
          </a:prstGeom>
          <a:solidFill>
            <a:srgbClr val="0E2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63295" y="1149985"/>
            <a:ext cx="107194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</a:rPr>
              <a:t>活泼金属</a:t>
            </a:r>
            <a:r>
              <a:rPr lang="zh-CN" altLang="en-US" sz="2400"/>
              <a:t>离子的氧化性很弱，用还原剂很难将它们从化合态还原成单质，一般采用电解法制得。例如，金属钠就是用电解熔融的氯化钠来制取的。</a:t>
            </a:r>
            <a:endParaRPr lang="zh-CN" altLang="en-US" sz="2400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963295" y="7188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1. </a:t>
            </a:r>
            <a:r>
              <a:rPr lang="zh-CN" altLang="en-US" sz="2400"/>
              <a:t>电解法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020" y="2479040"/>
            <a:ext cx="5011420" cy="10655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63295" y="3598545"/>
            <a:ext cx="107194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/>
              <a:t>金属铝是用电解熔融氧化铝的方法制得的，但氧化铝熔点高，很难直接熔融电解。工业上用冰晶石（Na3AlF6）作为助熔剂，使氧化铝熔融的温度大大降低，然后通直流电制取。</a:t>
            </a:r>
            <a:endParaRPr lang="zh-CN" altLang="en-US" sz="2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220" y="5266055"/>
            <a:ext cx="4350385" cy="1000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479040"/>
            <a:ext cx="12191365" cy="2212975"/>
          </a:xfrm>
          <a:prstGeom prst="rect">
            <a:avLst/>
          </a:prstGeom>
          <a:solidFill>
            <a:srgbClr val="0E2F5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0" y="1270"/>
            <a:ext cx="12190730" cy="170815"/>
          </a:xfrm>
          <a:prstGeom prst="rect">
            <a:avLst/>
          </a:prstGeom>
          <a:solidFill>
            <a:srgbClr val="0E2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45623" y="556274"/>
            <a:ext cx="2404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课堂导入</a:t>
            </a:r>
            <a:endParaRPr lang="zh-CN" altLang="en-US" sz="4000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67055" y="561975"/>
            <a:ext cx="3739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5.1.3 </a:t>
            </a:r>
            <a:r>
              <a:rPr lang="zh-CN" altLang="en-US" sz="3600"/>
              <a:t>金属的</a:t>
            </a:r>
            <a:r>
              <a:rPr lang="zh-CN" altLang="en-US" sz="3600"/>
              <a:t>冶炼</a:t>
            </a:r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567055" y="126428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什么是冶炼？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6275" y="1845310"/>
            <a:ext cx="10836000" cy="39897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29375" y="617029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游离态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4063365" y="617029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化合态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5289550" y="588200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还原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5097780" y="6210935"/>
            <a:ext cx="1331595" cy="3187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9" grpId="0"/>
      <p:bldP spid="9" grpId="1"/>
      <p:bldP spid="11" grpId="0" bldLvl="0" animBg="1"/>
      <p:bldP spid="11" grpId="1" animBg="1"/>
      <p:bldP spid="8" grpId="0"/>
      <p:bldP spid="8" grpId="1"/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479040"/>
            <a:ext cx="12191365" cy="2212975"/>
          </a:xfrm>
          <a:prstGeom prst="rect">
            <a:avLst/>
          </a:prstGeom>
          <a:solidFill>
            <a:srgbClr val="0E2F5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0" y="1270"/>
            <a:ext cx="12190730" cy="170815"/>
          </a:xfrm>
          <a:prstGeom prst="rect">
            <a:avLst/>
          </a:prstGeom>
          <a:solidFill>
            <a:srgbClr val="0E2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45623" y="556274"/>
            <a:ext cx="2404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课堂导入</a:t>
            </a:r>
            <a:endParaRPr lang="zh-CN" altLang="en-US" sz="4000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995" y="469900"/>
            <a:ext cx="11396345" cy="30759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45515" y="374523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金属活动性顺序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945515" y="4312920"/>
            <a:ext cx="10791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K &gt; Ca &gt; Na &gt; Mg &gt; Al &gt; Zn &gt; Fe &gt; Sn &gt; Pb (&gt; H) &gt; Cu &gt; Hg &gt; Ag &gt; Pt &gt; Au</a:t>
            </a:r>
            <a:endParaRPr lang="en-US" altLang="zh-CN" sz="2400"/>
          </a:p>
        </p:txBody>
      </p:sp>
      <p:sp>
        <p:nvSpPr>
          <p:cNvPr id="10" name="上箭头 9"/>
          <p:cNvSpPr/>
          <p:nvPr/>
        </p:nvSpPr>
        <p:spPr>
          <a:xfrm rot="10800000">
            <a:off x="8366125" y="4853940"/>
            <a:ext cx="191135" cy="35877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059805" y="5286375"/>
            <a:ext cx="8547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2nd</a:t>
            </a:r>
            <a:endParaRPr lang="en-US" altLang="zh-CN" sz="2400"/>
          </a:p>
        </p:txBody>
      </p:sp>
      <p:sp>
        <p:nvSpPr>
          <p:cNvPr id="12" name="上箭头 11"/>
          <p:cNvSpPr/>
          <p:nvPr/>
        </p:nvSpPr>
        <p:spPr>
          <a:xfrm rot="10800000">
            <a:off x="6218555" y="4826000"/>
            <a:ext cx="191135" cy="35877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128000" y="532193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1st</a:t>
            </a:r>
            <a:endParaRPr lang="en-US" altLang="zh-CN" sz="2400"/>
          </a:p>
        </p:txBody>
      </p:sp>
      <p:sp>
        <p:nvSpPr>
          <p:cNvPr id="14" name="文本框 13"/>
          <p:cNvSpPr txBox="1"/>
          <p:nvPr/>
        </p:nvSpPr>
        <p:spPr>
          <a:xfrm>
            <a:off x="4919980" y="5300980"/>
            <a:ext cx="8547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3rd</a:t>
            </a:r>
            <a:endParaRPr lang="en-US" altLang="zh-CN" sz="2400"/>
          </a:p>
        </p:txBody>
      </p:sp>
      <p:sp>
        <p:nvSpPr>
          <p:cNvPr id="15" name="上箭头 14"/>
          <p:cNvSpPr/>
          <p:nvPr/>
        </p:nvSpPr>
        <p:spPr>
          <a:xfrm rot="10800000">
            <a:off x="5144770" y="4817110"/>
            <a:ext cx="191135" cy="35877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636395" y="5212715"/>
            <a:ext cx="2050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4th</a:t>
            </a:r>
            <a:endParaRPr lang="en-US" altLang="zh-CN" sz="2400"/>
          </a:p>
        </p:txBody>
      </p:sp>
      <p:sp>
        <p:nvSpPr>
          <p:cNvPr id="18" name="上箭头 17"/>
          <p:cNvSpPr/>
          <p:nvPr/>
        </p:nvSpPr>
        <p:spPr>
          <a:xfrm rot="10800000">
            <a:off x="1941195" y="4853940"/>
            <a:ext cx="191135" cy="35877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8127365" y="4799965"/>
            <a:ext cx="3044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5869305" y="4782820"/>
            <a:ext cx="1045210" cy="9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4635500" y="4792980"/>
            <a:ext cx="932815" cy="4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76325" y="4761230"/>
            <a:ext cx="3133725" cy="311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45515" y="5953125"/>
            <a:ext cx="8854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金属活泼性不同，冶炼（还原）难度不同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 bldLvl="0" animBg="1"/>
      <p:bldP spid="10" grpId="1" animBg="1"/>
      <p:bldP spid="13" grpId="0"/>
      <p:bldP spid="13" grpId="1"/>
      <p:bldP spid="12" grpId="0" bldLvl="0" animBg="1"/>
      <p:bldP spid="12" grpId="1" animBg="1"/>
      <p:bldP spid="11" grpId="0"/>
      <p:bldP spid="11" grpId="1"/>
      <p:bldP spid="15" grpId="0" bldLvl="0" animBg="1"/>
      <p:bldP spid="15" grpId="1" animBg="1"/>
      <p:bldP spid="14" grpId="0"/>
      <p:bldP spid="14" grpId="1"/>
      <p:bldP spid="18" grpId="0" animBg="1"/>
      <p:bldP spid="18" grpId="1" animBg="1"/>
      <p:bldP spid="17" grpId="0"/>
      <p:bldP spid="17" grpId="1"/>
      <p:bldP spid="24" grpId="0"/>
      <p:bldP spid="2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479040"/>
            <a:ext cx="12191365" cy="2212975"/>
          </a:xfrm>
          <a:prstGeom prst="rect">
            <a:avLst/>
          </a:prstGeom>
          <a:solidFill>
            <a:srgbClr val="0E2F5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0" y="1270"/>
            <a:ext cx="12190730" cy="170815"/>
          </a:xfrm>
          <a:prstGeom prst="rect">
            <a:avLst/>
          </a:prstGeom>
          <a:solidFill>
            <a:srgbClr val="0E2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88870" y="172085"/>
            <a:ext cx="7414895" cy="5890260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367155" y="6179820"/>
            <a:ext cx="10656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一处冶金车间，摄于1942年一家属于田纳西河谷管理局（TVA）的化工厂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479040"/>
            <a:ext cx="12191365" cy="2212975"/>
          </a:xfrm>
          <a:prstGeom prst="rect">
            <a:avLst/>
          </a:prstGeom>
          <a:solidFill>
            <a:srgbClr val="0E2F5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0" y="1270"/>
            <a:ext cx="12190730" cy="170815"/>
          </a:xfrm>
          <a:prstGeom prst="rect">
            <a:avLst/>
          </a:prstGeom>
          <a:solidFill>
            <a:srgbClr val="0E2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34540" y="172085"/>
            <a:ext cx="8123555" cy="60280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38295" y="63246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中国元代的冶铁工艺图解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479040"/>
            <a:ext cx="12191365" cy="2212975"/>
          </a:xfrm>
          <a:prstGeom prst="rect">
            <a:avLst/>
          </a:prstGeom>
          <a:solidFill>
            <a:srgbClr val="0E2F5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0" y="1270"/>
            <a:ext cx="12190730" cy="170815"/>
          </a:xfrm>
          <a:prstGeom prst="rect">
            <a:avLst/>
          </a:prstGeom>
          <a:solidFill>
            <a:srgbClr val="0E2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63295" y="1149985"/>
            <a:ext cx="10719435" cy="1201420"/>
          </a:xfrm>
          <a:prstGeom prst="rect">
            <a:avLst/>
          </a:prstGeom>
          <a:noFill/>
          <a:ln cap="flat" cmpd="sng">
            <a:noFill/>
            <a:round/>
          </a:ln>
          <a:effectLst/>
        </p:spPr>
        <p:txBody>
          <a:bodyPr wrap="square" lIns="90170" tIns="46990" rIns="90170" bIns="46990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</a:rPr>
              <a:t>不活泼金属</a:t>
            </a:r>
            <a:r>
              <a:rPr lang="zh-CN" altLang="en-US" sz="2400"/>
              <a:t>的硫化物或氧化物在焙烧或加热时就可分解，生成金属单质。例如，焙烧辰砂（HgS）或加热氧化汞都可以制取汞。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963295" y="7188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1. </a:t>
            </a:r>
            <a:r>
              <a:rPr lang="zh-CN" altLang="en-US" sz="2400"/>
              <a:t>热分解法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9710" y="2898775"/>
            <a:ext cx="4133215" cy="15468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40790" y="5318125"/>
            <a:ext cx="971042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en-US" sz="2400"/>
              <a:t>不活泼金属本身具有较强的氧化性，无需额外添加还原剂进行还原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/>
      <p:bldP spid="10" grpId="0" bldLvl="0" animBg="1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479040"/>
            <a:ext cx="12191365" cy="2212975"/>
          </a:xfrm>
          <a:prstGeom prst="rect">
            <a:avLst/>
          </a:prstGeom>
          <a:solidFill>
            <a:srgbClr val="0E2F5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0" y="1270"/>
            <a:ext cx="12190730" cy="170815"/>
          </a:xfrm>
          <a:prstGeom prst="rect">
            <a:avLst/>
          </a:prstGeom>
          <a:solidFill>
            <a:srgbClr val="0E2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963295" y="59563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2. </a:t>
            </a:r>
            <a:r>
              <a:rPr lang="zh-CN" altLang="en-US" sz="2400"/>
              <a:t>热还原法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963295" y="963930"/>
            <a:ext cx="106445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</a:rPr>
              <a:t>较活泼的金属</a:t>
            </a:r>
            <a:r>
              <a:rPr lang="zh-CN" altLang="en-US" sz="2400"/>
              <a:t>可以采用热还原法来制得，常见的还原剂有氢气、焦炭、一氧化碳、活泼金属等。例如，高炉炼铁。</a:t>
            </a:r>
            <a:endParaRPr lang="zh-CN" altLang="en-US" sz="2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" y="2162810"/>
            <a:ext cx="5447030" cy="42024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75510" y="63754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高炉上方口的熔融铁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75" y="1546225"/>
            <a:ext cx="3950970" cy="4589145"/>
          </a:xfrm>
          <a:prstGeom prst="rect">
            <a:avLst/>
          </a:prstGeom>
          <a:effectLst/>
        </p:spPr>
      </p:pic>
      <p:sp>
        <p:nvSpPr>
          <p:cNvPr id="10" name="文本框 9"/>
          <p:cNvSpPr txBox="1"/>
          <p:nvPr/>
        </p:nvSpPr>
        <p:spPr>
          <a:xfrm>
            <a:off x="6621780" y="6095365"/>
            <a:ext cx="54444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高炉外观，从左至右依次为烟囱、两座热风炉、高炉、进料的斜式皮带输送机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5" grpId="0"/>
      <p:bldP spid="5" grpId="1"/>
      <p:bldP spid="10" grpId="0"/>
      <p:bldP spid="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479040"/>
            <a:ext cx="12191365" cy="2212975"/>
          </a:xfrm>
          <a:prstGeom prst="rect">
            <a:avLst/>
          </a:prstGeom>
          <a:solidFill>
            <a:srgbClr val="0E2F5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0" y="1270"/>
            <a:ext cx="12190730" cy="170815"/>
          </a:xfrm>
          <a:prstGeom prst="rect">
            <a:avLst/>
          </a:prstGeom>
          <a:solidFill>
            <a:srgbClr val="0E2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30530" y="172085"/>
            <a:ext cx="102831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/>
              <a:t>用于炼铁的矿石主要有赤铁矿（主要成分是Fe2O3）、磁铁矿（主要成分是 Fe3O4）和菱铁矿（主要成分是 FeCO3）等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430530" y="2018665"/>
            <a:ext cx="7341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炼铁最主要的化学反应是（以赤铁矿石为例）</a:t>
            </a:r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530" y="2479040"/>
            <a:ext cx="4915535" cy="10483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9559" r="-9559"/>
          <a:stretch>
            <a:fillRect/>
          </a:stretch>
        </p:blipFill>
        <p:spPr>
          <a:xfrm>
            <a:off x="6512560" y="765175"/>
            <a:ext cx="7232650" cy="20967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7685" y="4077970"/>
            <a:ext cx="111347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/>
              <a:t>在实际生产中，人们把铁矿石和焦炭等原料混合，在高温下炼制，这样炼出来的铁碳合金，称为</a:t>
            </a:r>
            <a:r>
              <a:rPr lang="zh-CN" altLang="en-US" sz="2400">
                <a:solidFill>
                  <a:srgbClr val="FF0000"/>
                </a:solidFill>
              </a:rPr>
              <a:t>生铁</a:t>
            </a:r>
            <a:r>
              <a:rPr lang="zh-CN" altLang="en-US" sz="2400"/>
              <a:t>。为了提高性能和扩大用途，再除去生铁里的一部分碳和其他杂质，便炼制成了钢，也称为</a:t>
            </a:r>
            <a:r>
              <a:rPr lang="zh-CN" altLang="en-US" sz="2400">
                <a:solidFill>
                  <a:srgbClr val="FF0000"/>
                </a:solidFill>
              </a:rPr>
              <a:t>碳钢</a:t>
            </a:r>
            <a:r>
              <a:rPr lang="zh-CN" altLang="en-US" sz="2400"/>
              <a:t>。在普通碳钢里添加适量的一种或多种合金元素，使钢具有一些特殊的性能，这种钢称为</a:t>
            </a:r>
            <a:r>
              <a:rPr lang="zh-CN" altLang="en-US" sz="2400">
                <a:solidFill>
                  <a:srgbClr val="FF0000"/>
                </a:solidFill>
              </a:rPr>
              <a:t>合金钢</a:t>
            </a:r>
            <a:r>
              <a:rPr lang="zh-CN" altLang="en-US" sz="2400"/>
              <a:t>。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9" grpId="0"/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479040"/>
            <a:ext cx="12191365" cy="2212975"/>
          </a:xfrm>
          <a:prstGeom prst="rect">
            <a:avLst/>
          </a:prstGeom>
          <a:solidFill>
            <a:srgbClr val="0E2F5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0" y="1270"/>
            <a:ext cx="12190730" cy="170815"/>
          </a:xfrm>
          <a:prstGeom prst="rect">
            <a:avLst/>
          </a:prstGeom>
          <a:solidFill>
            <a:srgbClr val="0E2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2028" t="5834" r="1509" b="5159"/>
          <a:stretch>
            <a:fillRect/>
          </a:stretch>
        </p:blipFill>
        <p:spPr>
          <a:xfrm>
            <a:off x="0" y="172085"/>
            <a:ext cx="4756785" cy="2209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88230" y="7594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H</a:t>
            </a:r>
            <a:r>
              <a:rPr lang="en-US" altLang="zh-CN" sz="2400" baseline="-25000"/>
              <a:t>2</a:t>
            </a:r>
            <a:endParaRPr lang="en-US" altLang="zh-CN" sz="2400" baseline="-25000"/>
          </a:p>
        </p:txBody>
      </p:sp>
      <p:sp>
        <p:nvSpPr>
          <p:cNvPr id="7" name="文本框 6"/>
          <p:cNvSpPr txBox="1"/>
          <p:nvPr/>
        </p:nvSpPr>
        <p:spPr>
          <a:xfrm>
            <a:off x="4888230" y="133477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C</a:t>
            </a:r>
            <a:endParaRPr lang="en-US" altLang="zh-CN" sz="2400"/>
          </a:p>
        </p:txBody>
      </p:sp>
      <p:sp>
        <p:nvSpPr>
          <p:cNvPr id="8" name="文本框 7"/>
          <p:cNvSpPr txBox="1"/>
          <p:nvPr/>
        </p:nvSpPr>
        <p:spPr>
          <a:xfrm>
            <a:off x="4888230" y="190944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Al</a:t>
            </a:r>
            <a:endParaRPr lang="en-US" altLang="zh-CN" sz="2400"/>
          </a:p>
        </p:txBody>
      </p:sp>
      <p:sp>
        <p:nvSpPr>
          <p:cNvPr id="9" name="文本框 8"/>
          <p:cNvSpPr txBox="1"/>
          <p:nvPr/>
        </p:nvSpPr>
        <p:spPr>
          <a:xfrm>
            <a:off x="5248275" y="190944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铝热法</a:t>
            </a:r>
            <a:endParaRPr lang="zh-CN" altLang="en-US" sz="24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" y="2463165"/>
            <a:ext cx="5687695" cy="37769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86815" y="6289675"/>
            <a:ext cx="4709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铝与氧化铁混合组成的铝热剂</a:t>
            </a:r>
            <a:endParaRPr lang="zh-CN" altLang="en-US" sz="24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30" y="644525"/>
            <a:ext cx="5629910" cy="466217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3870" y="5485765"/>
            <a:ext cx="4623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铝与氧化铁之间发生的铝热反应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8" grpId="0"/>
      <p:bldP spid="8" grpId="1"/>
      <p:bldP spid="9" grpId="0"/>
      <p:bldP spid="9" grpId="1"/>
      <p:bldP spid="11" grpId="0"/>
      <p:bldP spid="11" grpId="1"/>
      <p:bldP spid="13" grpId="0"/>
      <p:bldP spid="13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COMMONDATA" val="eyJoZGlkIjoiMzNhZTRiMmU4YWU3Y2VhMGUyZDY5NTRkN2IxZDVkMGE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808</Words>
  <Application>WPS 演示</Application>
  <PresentationFormat>宽屏</PresentationFormat>
  <Paragraphs>78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宋体</vt:lpstr>
      <vt:lpstr>Wingdings</vt:lpstr>
      <vt:lpstr>Wingdings</vt:lpstr>
      <vt:lpstr>微软雅黑</vt:lpstr>
      <vt:lpstr>汉仪魏碑简</vt:lpstr>
      <vt:lpstr>MS UI Gothic</vt:lpstr>
      <vt:lpstr>华文仿宋</vt:lpstr>
      <vt:lpstr>华文琥珀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WPS_1686878508</cp:lastModifiedBy>
  <cp:revision>184</cp:revision>
  <dcterms:created xsi:type="dcterms:W3CDTF">2019-06-19T02:08:00Z</dcterms:created>
  <dcterms:modified xsi:type="dcterms:W3CDTF">2023-09-26T11:17:33Z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ADD5E76B7D37402A8D0D8F790869E480_12</vt:lpwstr>
  </property>
</Properties>
</file>